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67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9144000" y="-1828800"/>
            <a:ext cx="5486400" cy="5486400"/>
          </a:xfrm>
          <a:prstGeom prst="ellipse">
            <a:avLst/>
          </a:prstGeom>
          <a:solidFill>
            <a:srgbClr val="3B82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Oval 2"/>
          <p:cNvSpPr/>
          <p:nvPr/>
        </p:nvSpPr>
        <p:spPr>
          <a:xfrm>
            <a:off x="-1828800" y="4572000"/>
            <a:ext cx="5486400" cy="5486400"/>
          </a:xfrm>
          <a:prstGeom prst="ellipse">
            <a:avLst/>
          </a:prstGeom>
          <a:solidFill>
            <a:srgbClr val="1E3A8A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Oval 3"/>
          <p:cNvSpPr/>
          <p:nvPr/>
        </p:nvSpPr>
        <p:spPr>
          <a:xfrm>
            <a:off x="10058400" y="2743200"/>
            <a:ext cx="3657600" cy="3657600"/>
          </a:xfrm>
          <a:prstGeom prst="ellipse">
            <a:avLst/>
          </a:prstGeom>
          <a:solidFill>
            <a:srgbClr val="F97316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914400" y="914400"/>
            <a:ext cx="2011680" cy="320040"/>
          </a:xfrm>
          <a:prstGeom prst="roundRect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14400" y="960120"/>
            <a:ext cx="20116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Arial"/>
              </a:defRPr>
            </a:pPr>
            <a:r>
              <a:rPr dirty="0"/>
              <a:t>CAPSTONE PROJECT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3108960" y="960120"/>
            <a:ext cx="18288" cy="2286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200400" y="960120"/>
            <a:ext cx="1828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3B82F6"/>
                </a:solidFill>
                <a:latin typeface="Arial"/>
              </a:defRPr>
            </a:pPr>
            <a:r>
              <a:t>DATA 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1645920"/>
            <a:ext cx="36576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Arial Black"/>
              </a:defRPr>
            </a:pPr>
            <a:r>
              <a:rPr dirty="0"/>
              <a:t>OLIST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599" y="1645920"/>
            <a:ext cx="60436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6000" b="1">
                <a:solidFill>
                  <a:srgbClr val="60A5FA"/>
                </a:solidFill>
                <a:latin typeface="Arial Black"/>
              </a:defRPr>
            </a:pPr>
            <a:r>
              <a:rPr lang="en-IN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E-COMMERCE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256032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6000" b="1">
                <a:solidFill>
                  <a:srgbClr val="FFFFFF"/>
                </a:solidFill>
                <a:latin typeface="Arial Black"/>
              </a:defRPr>
            </a:pPr>
            <a:r>
              <a:rPr dirty="0"/>
              <a:t>Store Analysis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14400" y="3840480"/>
            <a:ext cx="1645920" cy="548640"/>
          </a:xfrm>
          <a:prstGeom prst="roundRect">
            <a:avLst/>
          </a:prstGeom>
          <a:solidFill>
            <a:srgbClr val="1E293B">
              <a:alpha val="7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 descr="Sa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3931920"/>
            <a:ext cx="365760" cy="3657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63040" y="3977640"/>
            <a:ext cx="10058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9CA3AF"/>
                </a:solidFill>
                <a:latin typeface="Arial"/>
              </a:defRPr>
            </a:pPr>
            <a:r>
              <a:t>Sales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34640" y="3840480"/>
            <a:ext cx="1645920" cy="548640"/>
          </a:xfrm>
          <a:prstGeom prst="roundRect">
            <a:avLst/>
          </a:prstGeom>
          <a:solidFill>
            <a:srgbClr val="1E293B">
              <a:alpha val="7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Custom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931920"/>
            <a:ext cx="365760" cy="3657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83280" y="3977640"/>
            <a:ext cx="10058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9CA3AF"/>
                </a:solidFill>
                <a:latin typeface="Arial"/>
              </a:defRPr>
            </a:pPr>
            <a:r>
              <a:t>Customers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754880" y="3840480"/>
            <a:ext cx="1645920" cy="548640"/>
          </a:xfrm>
          <a:prstGeom prst="roundRect">
            <a:avLst/>
          </a:prstGeom>
          <a:solidFill>
            <a:srgbClr val="1E293B">
              <a:alpha val="7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9" name="Picture 18" descr="Sell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040" y="3931920"/>
            <a:ext cx="365760" cy="3657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03520" y="3977640"/>
            <a:ext cx="10058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9CA3AF"/>
                </a:solidFill>
                <a:latin typeface="Arial"/>
              </a:defRPr>
            </a:pPr>
            <a:r>
              <a:t>Sellers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75120" y="3840480"/>
            <a:ext cx="2560320" cy="548640"/>
          </a:xfrm>
          <a:prstGeom prst="roundRect">
            <a:avLst/>
          </a:prstGeom>
          <a:solidFill>
            <a:srgbClr val="1E293B">
              <a:alpha val="7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2" name="Picture 21" descr="Deliver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80" y="3931920"/>
            <a:ext cx="365760" cy="3657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23760" y="3977640"/>
            <a:ext cx="192024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9CA3AF"/>
                </a:solidFill>
                <a:latin typeface="Arial"/>
              </a:defRPr>
            </a:pPr>
            <a:r>
              <a:t>Delivery Performance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4400" y="5029200"/>
            <a:ext cx="45720" cy="27432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1097280" y="5029200"/>
            <a:ext cx="7315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9CA3AF"/>
                </a:solidFill>
                <a:latin typeface="Arial"/>
              </a:defRPr>
            </a:pPr>
            <a:r>
              <a:t>Analysis based on Brazilian OLIST Public Dataset (2016–2018)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0" y="5486400"/>
            <a:ext cx="12188952" cy="1371600"/>
          </a:xfrm>
          <a:prstGeom prst="roundRect">
            <a:avLst>
              <a:gd name="adj" fmla="val 5000"/>
            </a:avLst>
          </a:prstGeom>
          <a:solidFill>
            <a:srgbClr val="1E293B">
              <a:alpha val="8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914400" y="5669280"/>
            <a:ext cx="27432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9CA3AF"/>
                </a:solidFill>
                <a:latin typeface="Arial"/>
              </a:defRPr>
            </a:pPr>
            <a:r>
              <a:t>TOOLS &amp; TECHNOLOGIES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14400" y="6035040"/>
            <a:ext cx="457200" cy="457200"/>
          </a:xfrm>
          <a:prstGeom prst="roundRect">
            <a:avLst/>
          </a:prstGeom>
          <a:solidFill>
            <a:srgbClr val="3B82F6">
              <a:alpha val="20000"/>
            </a:srgbClr>
          </a:solidFill>
          <a:ln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9" name="Picture 28" descr="SQ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6080760"/>
            <a:ext cx="365760" cy="36576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463040" y="6035040"/>
            <a:ext cx="1371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1">
                <a:solidFill>
                  <a:srgbClr val="FFFFFF"/>
                </a:solidFill>
                <a:latin typeface="Arial"/>
              </a:defRPr>
            </a:pPr>
            <a:r>
              <a:t>SQL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63040" y="6263640"/>
            <a:ext cx="1371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800" b="0">
                <a:solidFill>
                  <a:srgbClr val="9CA3AF"/>
                </a:solidFill>
                <a:latin typeface="Arial"/>
              </a:defRPr>
            </a:pPr>
            <a:r>
              <a:t>EXTRACTION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926080" y="6035040"/>
            <a:ext cx="457200" cy="457200"/>
          </a:xfrm>
          <a:prstGeom prst="roundRect">
            <a:avLst/>
          </a:prstGeom>
          <a:solidFill>
            <a:srgbClr val="10B981">
              <a:alpha val="20000"/>
            </a:srgbClr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3" name="Picture 32" descr="Exce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6080760"/>
            <a:ext cx="365760" cy="3657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74720" y="6035040"/>
            <a:ext cx="1371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1">
                <a:solidFill>
                  <a:srgbClr val="FFFFFF"/>
                </a:solidFill>
                <a:latin typeface="Arial"/>
              </a:defRPr>
            </a:pPr>
            <a:r>
              <a:t>Excel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74720" y="6263640"/>
            <a:ext cx="1371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800" b="0">
                <a:solidFill>
                  <a:srgbClr val="9CA3AF"/>
                </a:solidFill>
                <a:latin typeface="Arial"/>
              </a:defRPr>
            </a:pPr>
            <a:r>
              <a:t>PROCESSING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937760" y="6035040"/>
            <a:ext cx="457200" cy="457200"/>
          </a:xfrm>
          <a:prstGeom prst="roundRect">
            <a:avLst/>
          </a:prstGeom>
          <a:solidFill>
            <a:srgbClr val="6366F1">
              <a:alpha val="20000"/>
            </a:srgbClr>
          </a:solidFill>
          <a:ln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7" name="Picture 36" descr="Tableau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480" y="6080760"/>
            <a:ext cx="365760" cy="36576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486400" y="6035040"/>
            <a:ext cx="1371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1">
                <a:solidFill>
                  <a:srgbClr val="FFFFFF"/>
                </a:solidFill>
                <a:latin typeface="Arial"/>
              </a:defRPr>
            </a:pPr>
            <a:r>
              <a:t>Tableau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86400" y="6263640"/>
            <a:ext cx="1371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800" b="0">
                <a:solidFill>
                  <a:srgbClr val="9CA3AF"/>
                </a:solidFill>
                <a:latin typeface="Arial"/>
              </a:defRPr>
            </a:pPr>
            <a:r>
              <a:t>VIZ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949440" y="6035040"/>
            <a:ext cx="457200" cy="457200"/>
          </a:xfrm>
          <a:prstGeom prst="roundRect">
            <a:avLst/>
          </a:prstGeom>
          <a:solidFill>
            <a:srgbClr val="EAB308">
              <a:alpha val="20000"/>
            </a:srgbClr>
          </a:solidFill>
          <a:ln>
            <a:solidFill>
              <a:srgbClr val="EAB30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1" name="Picture 40" descr="PowerBI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5160" y="6080760"/>
            <a:ext cx="365760" cy="36576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98080" y="6035040"/>
            <a:ext cx="1371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1">
                <a:solidFill>
                  <a:srgbClr val="FFFFFF"/>
                </a:solidFill>
                <a:latin typeface="Arial"/>
              </a:defRPr>
            </a:pPr>
            <a:r>
              <a:t>Power BI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98080" y="6263640"/>
            <a:ext cx="1371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800" b="0">
                <a:solidFill>
                  <a:srgbClr val="9CA3AF"/>
                </a:solidFill>
                <a:latin typeface="Arial"/>
              </a:defRPr>
            </a:pPr>
            <a:r>
              <a:t>DASHBOARD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86800" y="5669280"/>
            <a:ext cx="9144" cy="100584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5" name="TextBox 44"/>
          <p:cNvSpPr txBox="1"/>
          <p:nvPr/>
        </p:nvSpPr>
        <p:spPr>
          <a:xfrm>
            <a:off x="9144000" y="5669280"/>
            <a:ext cx="27432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9CA3AF"/>
                </a:solidFill>
                <a:latin typeface="Arial"/>
              </a:defRPr>
            </a:pPr>
            <a:r>
              <a:t>PRESENTED BY</a:t>
            </a:r>
          </a:p>
        </p:txBody>
      </p:sp>
      <p:sp>
        <p:nvSpPr>
          <p:cNvPr id="46" name="Oval 45"/>
          <p:cNvSpPr/>
          <p:nvPr/>
        </p:nvSpPr>
        <p:spPr>
          <a:xfrm>
            <a:off x="9144000" y="6035040"/>
            <a:ext cx="274320" cy="274320"/>
          </a:xfrm>
          <a:prstGeom prst="ellipse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TextBox 46"/>
          <p:cNvSpPr txBox="1"/>
          <p:nvPr/>
        </p:nvSpPr>
        <p:spPr>
          <a:xfrm>
            <a:off x="9107516" y="6064478"/>
            <a:ext cx="3657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1">
                <a:solidFill>
                  <a:srgbClr val="FFFFFF"/>
                </a:solidFill>
                <a:latin typeface="Arial"/>
              </a:defRPr>
            </a:pPr>
            <a:r>
              <a:rPr dirty="0"/>
              <a:t>MF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509760" y="6035040"/>
            <a:ext cx="1371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FFFFFF"/>
                </a:solidFill>
                <a:latin typeface="Arial"/>
              </a:defRPr>
            </a:pPr>
            <a:r>
              <a:t>Mohammad Faiz</a:t>
            </a:r>
          </a:p>
        </p:txBody>
      </p:sp>
      <p:sp>
        <p:nvSpPr>
          <p:cNvPr id="49" name="Oval 48"/>
          <p:cNvSpPr/>
          <p:nvPr/>
        </p:nvSpPr>
        <p:spPr>
          <a:xfrm>
            <a:off x="10789920" y="6035040"/>
            <a:ext cx="274320" cy="27432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TextBox 49"/>
          <p:cNvSpPr txBox="1"/>
          <p:nvPr/>
        </p:nvSpPr>
        <p:spPr>
          <a:xfrm>
            <a:off x="10762442" y="6075325"/>
            <a:ext cx="3292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1">
                <a:solidFill>
                  <a:srgbClr val="FFFFFF"/>
                </a:solidFill>
                <a:latin typeface="Arial"/>
              </a:defRPr>
            </a:pPr>
            <a:r>
              <a:t>LA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55680" y="6035040"/>
            <a:ext cx="1371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FFFFFF"/>
                </a:solidFill>
                <a:latin typeface="Arial"/>
              </a:defRPr>
            </a:pPr>
            <a:r>
              <a:t>Linda Angel</a:t>
            </a:r>
          </a:p>
        </p:txBody>
      </p:sp>
      <p:sp>
        <p:nvSpPr>
          <p:cNvPr id="52" name="Oval 51"/>
          <p:cNvSpPr/>
          <p:nvPr/>
        </p:nvSpPr>
        <p:spPr>
          <a:xfrm>
            <a:off x="9144000" y="6400800"/>
            <a:ext cx="274320" cy="274320"/>
          </a:xfrm>
          <a:prstGeom prst="ellipse">
            <a:avLst/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TextBox 52"/>
          <p:cNvSpPr txBox="1"/>
          <p:nvPr/>
        </p:nvSpPr>
        <p:spPr>
          <a:xfrm>
            <a:off x="9104931" y="6424922"/>
            <a:ext cx="374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1">
                <a:solidFill>
                  <a:srgbClr val="FFFFFF"/>
                </a:solidFill>
                <a:latin typeface="Arial"/>
              </a:defRPr>
            </a:pPr>
            <a:r>
              <a:t>MK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509760" y="6400800"/>
            <a:ext cx="1371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FFFFFF"/>
                </a:solidFill>
                <a:latin typeface="Arial"/>
              </a:defRPr>
            </a:pPr>
            <a:r>
              <a:t>Mirsha 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144000" y="-1828800"/>
            <a:ext cx="5486400" cy="5486400"/>
          </a:xfrm>
          <a:prstGeom prst="ellipse">
            <a:avLst/>
          </a:prstGeom>
          <a:solidFill>
            <a:srgbClr val="F59E0B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-1828800" y="4572000"/>
            <a:ext cx="5486400" cy="5486400"/>
          </a:xfrm>
          <a:prstGeom prst="ellipse">
            <a:avLst/>
          </a:prstGeom>
          <a:solidFill>
            <a:srgbClr val="1E3A8A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4400" y="457200"/>
            <a:ext cx="457200" cy="4572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3040" y="36576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59E0B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OPERATIONAL METRICS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640080"/>
            <a:ext cx="9448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Delivery &amp; Store Performance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601200" y="640080"/>
            <a:ext cx="2011680" cy="36576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 descr="Logist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731520"/>
            <a:ext cx="182880" cy="1828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966960" y="685800"/>
            <a:ext cx="15544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Logistics Analysis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14400" y="1645920"/>
            <a:ext cx="3840480" cy="47548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97280" y="182880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Insights</a:t>
            </a:r>
          </a:p>
        </p:txBody>
      </p:sp>
      <p:sp>
        <p:nvSpPr>
          <p:cNvPr id="34" name="Oval 33"/>
          <p:cNvSpPr/>
          <p:nvPr/>
        </p:nvSpPr>
        <p:spPr>
          <a:xfrm>
            <a:off x="1097280" y="2377440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0160" y="228600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Average Delivery Days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80160" y="251460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Analyzing logistics efficiency and transit times across regions.</a:t>
            </a:r>
          </a:p>
        </p:txBody>
      </p:sp>
      <p:sp>
        <p:nvSpPr>
          <p:cNvPr id="37" name="Oval 36"/>
          <p:cNvSpPr/>
          <p:nvPr/>
        </p:nvSpPr>
        <p:spPr>
          <a:xfrm>
            <a:off x="1097280" y="3154680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80160" y="306324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Delivery Time vs Review Score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80160" y="329184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Correlation between shipping speed and customer satisfaction ratings.</a:t>
            </a:r>
          </a:p>
        </p:txBody>
      </p:sp>
      <p:sp>
        <p:nvSpPr>
          <p:cNvPr id="40" name="Oval 39"/>
          <p:cNvSpPr/>
          <p:nvPr/>
        </p:nvSpPr>
        <p:spPr>
          <a:xfrm>
            <a:off x="1097280" y="3931920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80160" y="384048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State-wise Performance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80160" y="406908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Identifying high-delay zones and regional bottlenecks.</a:t>
            </a:r>
          </a:p>
        </p:txBody>
      </p:sp>
      <p:sp>
        <p:nvSpPr>
          <p:cNvPr id="43" name="Oval 42"/>
          <p:cNvSpPr/>
          <p:nvPr/>
        </p:nvSpPr>
        <p:spPr>
          <a:xfrm>
            <a:off x="1097280" y="4709159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0160" y="461772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&amp; Bottom Products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0160" y="484632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 performance by revenue and delivery success rates.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097280" y="5486400"/>
            <a:ext cx="3474720" cy="731520"/>
          </a:xfrm>
          <a:prstGeom prst="roundRect">
            <a:avLst/>
          </a:prstGeom>
          <a:solidFill>
            <a:srgbClr val="78350F">
              <a:alpha val="20000"/>
            </a:srgbClr>
          </a:solidFill>
          <a:ln w="63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Picture 46" descr="Tru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5623560"/>
            <a:ext cx="457200" cy="4572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828800" y="5577840"/>
            <a:ext cx="22860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rgbClr val="F59E0B"/>
                </a:solidFill>
                <a:latin typeface="Arial"/>
              </a:defRPr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LOGISTICS INSIGHT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8800" y="576072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Optimizing Regional Fulfillment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029200" y="1645920"/>
            <a:ext cx="6858000" cy="4754880"/>
          </a:xfrm>
          <a:prstGeom prst="roundRect">
            <a:avLst/>
          </a:prstGeom>
          <a:solidFill>
            <a:srgbClr val="1E293B">
              <a:alpha val="40000"/>
            </a:srgbClr>
          </a:solidFill>
          <a:ln w="19050">
            <a:solidFill>
              <a:srgbClr val="F59E0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909560" y="2926080"/>
            <a:ext cx="1097280" cy="1097280"/>
          </a:xfrm>
          <a:prstGeom prst="ellipse">
            <a:avLst/>
          </a:prstGeom>
          <a:solidFill>
            <a:srgbClr val="1E293B"/>
          </a:solidFill>
          <a:ln>
            <a:solidFill>
              <a:srgbClr val="F59E0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2" name="Picture 51" descr="ChartB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80" y="3200400"/>
            <a:ext cx="548640" cy="5486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029200" y="4206240"/>
            <a:ext cx="6858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BI Dashboard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45720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Insert screenshot showing delivery timelines, state maps, and product performance matrices.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086600" y="5120640"/>
            <a:ext cx="2743200" cy="365760"/>
          </a:xfrm>
          <a:prstGeom prst="round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1"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Insert Image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ED86B67-1D18-48D2-9127-7A2AC13C4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848" y="2168665"/>
            <a:ext cx="6599777" cy="3765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-1828800" y="-1828800"/>
            <a:ext cx="5486400" cy="5486400"/>
          </a:xfrm>
          <a:prstGeom prst="ellipse">
            <a:avLst/>
          </a:prstGeom>
          <a:solidFill>
            <a:srgbClr val="1E3A8A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10058400" y="4572000"/>
            <a:ext cx="4572000" cy="4572000"/>
          </a:xfrm>
          <a:prstGeom prst="ellipse">
            <a:avLst/>
          </a:prstGeom>
          <a:solidFill>
            <a:srgbClr val="14B8A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457200"/>
            <a:ext cx="457200" cy="4572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040" y="36576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3B82F6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3B82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ETL PROCESS &amp;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" y="592275"/>
            <a:ext cx="9235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SQL Queries &amp; Data Preparation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601200" y="640080"/>
            <a:ext cx="2011680" cy="36576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Datab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731520"/>
            <a:ext cx="182880" cy="1828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6960" y="685800"/>
            <a:ext cx="15544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Pipeline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" y="2743200"/>
            <a:ext cx="10698480" cy="18288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71600" y="2377440"/>
            <a:ext cx="731520" cy="731520"/>
          </a:xfrm>
          <a:prstGeom prst="ellipse">
            <a:avLst/>
          </a:prstGeom>
          <a:solidFill>
            <a:srgbClr val="1E293B"/>
          </a:solidFill>
          <a:ln w="1905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 descr="Serv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60" y="2514600"/>
            <a:ext cx="457200" cy="4572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731520" y="3291840"/>
            <a:ext cx="2011680" cy="256032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1520" y="3291840"/>
            <a:ext cx="2011680" cy="4572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80160" y="3154680"/>
            <a:ext cx="914400" cy="274320"/>
          </a:xfrm>
          <a:prstGeom prst="round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0160" y="315468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FFFFF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520" y="365760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Database Setup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2960" y="4114800"/>
            <a:ext cx="1828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Creating schema and tables in MySQL for Orders, Items, Customers, and Geolocation data.</a:t>
            </a:r>
          </a:p>
        </p:txBody>
      </p:sp>
      <p:sp>
        <p:nvSpPr>
          <p:cNvPr id="20" name="Oval 19"/>
          <p:cNvSpPr/>
          <p:nvPr/>
        </p:nvSpPr>
        <p:spPr>
          <a:xfrm>
            <a:off x="3611880" y="2377440"/>
            <a:ext cx="731520" cy="731520"/>
          </a:xfrm>
          <a:prstGeom prst="ellipse">
            <a:avLst/>
          </a:prstGeom>
          <a:solidFill>
            <a:srgbClr val="1E293B"/>
          </a:solidFill>
          <a:ln w="1905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CSV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0" y="2514600"/>
            <a:ext cx="457200" cy="4572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971800" y="3291840"/>
            <a:ext cx="2011680" cy="256032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71800" y="3291840"/>
            <a:ext cx="2011680" cy="4572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520440" y="3154680"/>
            <a:ext cx="914400" cy="274320"/>
          </a:xfrm>
          <a:prstGeom prst="round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20440" y="315468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FFFFF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02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71800" y="365760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Loading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63240" y="4114800"/>
            <a:ext cx="1828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importing raw CSV datasets using LOAD DATA INFILE for efficient ingestion.</a:t>
            </a:r>
          </a:p>
        </p:txBody>
      </p:sp>
      <p:sp>
        <p:nvSpPr>
          <p:cNvPr id="28" name="Oval 27"/>
          <p:cNvSpPr/>
          <p:nvPr/>
        </p:nvSpPr>
        <p:spPr>
          <a:xfrm>
            <a:off x="5852160" y="2377440"/>
            <a:ext cx="731520" cy="731520"/>
          </a:xfrm>
          <a:prstGeom prst="ellipse">
            <a:avLst/>
          </a:prstGeom>
          <a:solidFill>
            <a:srgbClr val="1E293B"/>
          </a:solidFill>
          <a:ln w="1905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 descr="Cle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320" y="2514600"/>
            <a:ext cx="457200" cy="4572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5212080" y="3291840"/>
            <a:ext cx="2011680" cy="256032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212080" y="3291840"/>
            <a:ext cx="2011680" cy="4572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760720" y="3154680"/>
            <a:ext cx="914400" cy="274320"/>
          </a:xfrm>
          <a:prstGeom prst="round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60720" y="315468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FFFFF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2080" y="365760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Cleaning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03520" y="4114800"/>
            <a:ext cx="1828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Handling NULLs, standardizing timestamps, and fixing special characters in city names.</a:t>
            </a:r>
          </a:p>
        </p:txBody>
      </p:sp>
      <p:sp>
        <p:nvSpPr>
          <p:cNvPr id="36" name="Oval 35"/>
          <p:cNvSpPr/>
          <p:nvPr/>
        </p:nvSpPr>
        <p:spPr>
          <a:xfrm>
            <a:off x="8092440" y="2377440"/>
            <a:ext cx="731520" cy="731520"/>
          </a:xfrm>
          <a:prstGeom prst="ellipse">
            <a:avLst/>
          </a:prstGeom>
          <a:solidFill>
            <a:srgbClr val="1E293B"/>
          </a:solidFill>
          <a:ln w="1905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36" descr="Dia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2514600"/>
            <a:ext cx="457200" cy="45720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7452360" y="3291840"/>
            <a:ext cx="2011680" cy="256032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52360" y="3291840"/>
            <a:ext cx="2011680" cy="4572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001000" y="3154680"/>
            <a:ext cx="914400" cy="274320"/>
          </a:xfrm>
          <a:prstGeom prst="round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001000" y="315468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FFFFF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04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52360" y="365760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Fact Creation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43800" y="4114800"/>
            <a:ext cx="1828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Creating a master VIEW by joining Orders, Payments, and Reviews tables.</a:t>
            </a:r>
          </a:p>
        </p:txBody>
      </p:sp>
      <p:sp>
        <p:nvSpPr>
          <p:cNvPr id="44" name="Oval 43"/>
          <p:cNvSpPr/>
          <p:nvPr/>
        </p:nvSpPr>
        <p:spPr>
          <a:xfrm>
            <a:off x="10332720" y="2377440"/>
            <a:ext cx="731520" cy="731520"/>
          </a:xfrm>
          <a:prstGeom prst="ellipse">
            <a:avLst/>
          </a:prstGeom>
          <a:solidFill>
            <a:srgbClr val="1E293B"/>
          </a:solidFill>
          <a:ln w="19050"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5" name="Picture 44" descr="Calculator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9880" y="2514600"/>
            <a:ext cx="457200" cy="457200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9692640" y="3291840"/>
            <a:ext cx="2011680" cy="256032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692640" y="3291840"/>
            <a:ext cx="2011680" cy="4572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0241280" y="3154680"/>
            <a:ext cx="914400" cy="274320"/>
          </a:xfrm>
          <a:prstGeom prst="round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241280" y="315468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FFFFF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05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692640" y="3657600"/>
            <a:ext cx="20116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KPI Calculation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784080" y="4114800"/>
            <a:ext cx="18288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Aggregating final metrics: Total Revenue, AOV, and Delivery Days for BI tools.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3200400" y="6217920"/>
            <a:ext cx="5788152" cy="457200"/>
          </a:xfrm>
          <a:prstGeom prst="roundRect">
            <a:avLst/>
          </a:prstGeom>
          <a:solidFill>
            <a:srgbClr val="1E293B"/>
          </a:solidFill>
          <a:ln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3" name="Picture 52" descr="Cod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280" y="6309360"/>
            <a:ext cx="274320" cy="27432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39803" y="6263180"/>
            <a:ext cx="5029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Arial"/>
              </a:defRPr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Outcome: Clean, structured dataset ready for connection with Tableau and Power BI.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144000" y="-1828800"/>
            <a:ext cx="5486400" cy="5486400"/>
          </a:xfrm>
          <a:prstGeom prst="ellipse">
            <a:avLst/>
          </a:prstGeom>
          <a:solidFill>
            <a:srgbClr val="3B82F6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-1828800" y="4572000"/>
            <a:ext cx="5486400" cy="5486400"/>
          </a:xfrm>
          <a:prstGeom prst="ellipse">
            <a:avLst/>
          </a:prstGeom>
          <a:solidFill>
            <a:srgbClr val="6366F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72000" y="1828800"/>
            <a:ext cx="3657600" cy="3657600"/>
          </a:xfrm>
          <a:prstGeom prst="ellipse">
            <a:avLst/>
          </a:prstGeom>
          <a:solidFill>
            <a:srgbClr val="22C55E">
              <a:alpha val="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14400" y="457200"/>
            <a:ext cx="457200" cy="45720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63040" y="36576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22C55E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22C55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TAKEAWAYS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4400" y="640080"/>
            <a:ext cx="7223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Summary of Findings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601200" y="640080"/>
            <a:ext cx="2011680" cy="36576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Picture 30" descr="Bul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731520"/>
            <a:ext cx="182880" cy="1828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966960" y="685800"/>
            <a:ext cx="15544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ACC15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FACC1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Strategic Insights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14400" y="1645920"/>
            <a:ext cx="3291840" cy="228600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97280" y="1828800"/>
            <a:ext cx="457200" cy="457200"/>
          </a:xfrm>
          <a:prstGeom prst="roundRect">
            <a:avLst/>
          </a:prstGeom>
          <a:solidFill>
            <a:srgbClr val="3B82F6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" name="Picture 34" descr="Chart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74520"/>
            <a:ext cx="365760" cy="36576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74720" y="1828800"/>
            <a:ext cx="640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FFFFFF"/>
                </a:solidFill>
                <a:latin typeface="Arial Black"/>
              </a:defRPr>
            </a:pPr>
            <a:r>
              <a:rPr lang="en-IN" sz="2400" b="1" dirty="0">
                <a:solidFill>
                  <a:srgbClr val="FFFFFF"/>
                </a:solidFill>
                <a:latin typeface="Arial Black"/>
              </a:rPr>
              <a:t>0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97280" y="2377440"/>
            <a:ext cx="365760" cy="4572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7280" y="246888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Robust Growth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97280" y="2834640"/>
            <a:ext cx="292608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Consistent upward trend in total orders and revenue from 2016 to 2018.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97280" y="3566160"/>
            <a:ext cx="2926080" cy="9144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97280" y="3611880"/>
            <a:ext cx="29260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3B82F6"/>
                </a:solidFill>
                <a:latin typeface="Courier New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3B82F6"/>
                </a:solidFill>
                <a:effectLst/>
                <a:uLnTx/>
                <a:uFillTx/>
                <a:latin typeface="Courier New"/>
                <a:ea typeface="+mn-ea"/>
                <a:cs typeface="+mn-cs"/>
              </a:rPr>
              <a:t>+145% Year-over-Year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434840" y="1645920"/>
            <a:ext cx="3291840" cy="228600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617720" y="1828800"/>
            <a:ext cx="457200" cy="457200"/>
          </a:xfrm>
          <a:prstGeom prst="roundRect">
            <a:avLst/>
          </a:prstGeom>
          <a:solidFill>
            <a:srgbClr val="6366F1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Picture 43" descr="Calend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0" y="1874520"/>
            <a:ext cx="365760" cy="36576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95160" y="1828800"/>
            <a:ext cx="649224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FFFFFF"/>
                </a:solidFill>
                <a:latin typeface="Arial Black"/>
              </a:defRPr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617720" y="2377440"/>
            <a:ext cx="365760" cy="4572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17720" y="246888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Weekday Activity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17720" y="2834640"/>
            <a:ext cx="292608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Sales volume peaks significantly during weekdays (Mon-Fri), suggesting B2B behavior.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17720" y="3566160"/>
            <a:ext cx="2926080" cy="9144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17720" y="3611880"/>
            <a:ext cx="29260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6366F1"/>
                </a:solidFill>
                <a:latin typeface="Courier New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6366F1"/>
                </a:solidFill>
                <a:effectLst/>
                <a:uLnTx/>
                <a:uFillTx/>
                <a:latin typeface="Courier New"/>
                <a:ea typeface="+mn-ea"/>
                <a:cs typeface="+mn-cs"/>
              </a:rPr>
              <a:t>Peak: 2 PM - 4 PM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955280" y="1645920"/>
            <a:ext cx="3291840" cy="228600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138160" y="1828800"/>
            <a:ext cx="457200" cy="457200"/>
          </a:xfrm>
          <a:prstGeom prst="roundRect">
            <a:avLst/>
          </a:prstGeom>
          <a:solidFill>
            <a:srgbClr val="22C55E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3" name="Picture 52" descr="BoxChe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880" y="1874520"/>
            <a:ext cx="365760" cy="36576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515600" y="1828800"/>
            <a:ext cx="704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FFFFFF"/>
                </a:solidFill>
                <a:latin typeface="Arial Black"/>
              </a:defRPr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138160" y="2377440"/>
            <a:ext cx="365760" cy="45720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38160" y="246888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Logistics Success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138160" y="2834640"/>
            <a:ext cx="292608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 overall delivery success rate across major states, with most orders completing successfully.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138160" y="3566160"/>
            <a:ext cx="2926080" cy="9144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38160" y="3611880"/>
            <a:ext cx="29260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22C55E"/>
                </a:solidFill>
                <a:latin typeface="Courier New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22C55E"/>
                </a:solidFill>
                <a:effectLst/>
                <a:uLnTx/>
                <a:uFillTx/>
                <a:latin typeface="Courier New"/>
                <a:ea typeface="+mn-ea"/>
                <a:cs typeface="+mn-cs"/>
              </a:rPr>
              <a:t>97.4% Delivered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914400" y="4160520"/>
            <a:ext cx="6812280" cy="228600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97280" y="4343400"/>
            <a:ext cx="548640" cy="548640"/>
          </a:xfrm>
          <a:prstGeom prst="roundRect">
            <a:avLst/>
          </a:prstGeom>
          <a:solidFill>
            <a:srgbClr val="EF4444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28800" y="434340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Impact of Delivery Delays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95160" y="4343400"/>
            <a:ext cx="60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FFFFFF"/>
                </a:solidFill>
                <a:latin typeface="Arial Black"/>
              </a:defRPr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828800" y="4709160"/>
            <a:ext cx="365760" cy="4572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828800" y="4892040"/>
            <a:ext cx="4114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9CA3AF"/>
                </a:solidFill>
                <a:latin typeface="Arial"/>
              </a:defRPr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There is a strong negative correlation between delivery time and customer review scores. Delayed shipments are the primary driver for 1-star reviews.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217920" y="4617720"/>
            <a:ext cx="9144" cy="13716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00800" y="4892040"/>
            <a:ext cx="1371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EF4444"/>
                </a:solidFill>
                <a:latin typeface="Arial Black"/>
              </a:defRPr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EF4444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1.8/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EF4444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5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EF4444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400800" y="5349240"/>
            <a:ext cx="1371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 Score on Delay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7955280" y="4160520"/>
            <a:ext cx="3291840" cy="228600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8138160" y="4343400"/>
            <a:ext cx="457200" cy="457200"/>
          </a:xfrm>
          <a:prstGeom prst="roundRect">
            <a:avLst/>
          </a:prstGeom>
          <a:solidFill>
            <a:srgbClr val="A855F7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" name="Picture 70" descr="Ma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880" y="4389120"/>
            <a:ext cx="365760" cy="36576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515600" y="4343400"/>
            <a:ext cx="704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solidFill>
                  <a:srgbClr val="FFFFFF"/>
                </a:solidFill>
                <a:latin typeface="Arial Black"/>
              </a:defRPr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138160" y="4892040"/>
            <a:ext cx="365760" cy="45720"/>
          </a:xfrm>
          <a:prstGeom prst="rect">
            <a:avLst/>
          </a:prstGeom>
          <a:solidFill>
            <a:srgbClr val="A855F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138160" y="498348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Revenue Concentration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138160" y="5349240"/>
            <a:ext cx="292608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Revenue is highly concentrated geographically in São Paulo (SP) and Rio de Janeiro (RJ), and categorically in Bed &amp; Bath.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144000" y="-1828800"/>
            <a:ext cx="5486400" cy="5486400"/>
          </a:xfrm>
          <a:prstGeom prst="ellipse">
            <a:avLst/>
          </a:prstGeom>
          <a:solidFill>
            <a:srgbClr val="14B8A6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-1828800" y="4572000"/>
            <a:ext cx="5486400" cy="5486400"/>
          </a:xfrm>
          <a:prstGeom prst="ellipse">
            <a:avLst/>
          </a:prstGeom>
          <a:solidFill>
            <a:srgbClr val="3B82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4400" y="457200"/>
            <a:ext cx="457200" cy="45720"/>
          </a:xfrm>
          <a:prstGeom prst="rect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3040" y="36576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14B8A6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14B8A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FINAL ANALYSIS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640080"/>
            <a:ext cx="9409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Conclusion &amp; Recommendations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601200" y="640080"/>
            <a:ext cx="2011680" cy="36576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 descr="Clip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731520"/>
            <a:ext cx="182880" cy="1828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966960" y="685800"/>
            <a:ext cx="15544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 Plan</a:t>
            </a:r>
          </a:p>
        </p:txBody>
      </p:sp>
      <p:sp>
        <p:nvSpPr>
          <p:cNvPr id="32" name="Oval 31"/>
          <p:cNvSpPr/>
          <p:nvPr/>
        </p:nvSpPr>
        <p:spPr>
          <a:xfrm>
            <a:off x="914400" y="1645920"/>
            <a:ext cx="182880" cy="182880"/>
          </a:xfrm>
          <a:prstGeom prst="ellipse">
            <a:avLst/>
          </a:prstGeom>
          <a:solidFill>
            <a:srgbClr val="14B8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8720" y="164592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A3A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Strategic Opportunities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14400" y="2011680"/>
            <a:ext cx="6858000" cy="4605865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188720" y="2194560"/>
            <a:ext cx="457200" cy="457200"/>
          </a:xfrm>
          <a:prstGeom prst="ellipse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6" name="Picture 35" descr="TruckFa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2240280"/>
            <a:ext cx="365760" cy="3657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828800" y="2194560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Improve Logistics in High-Delay States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28800" y="2423160"/>
            <a:ext cx="56692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regions with &gt;15 day delivery times (e.g., North/Northeast) by establishing local partnerships or switching carriers.</a:t>
            </a:r>
          </a:p>
        </p:txBody>
      </p:sp>
      <p:sp>
        <p:nvSpPr>
          <p:cNvPr id="39" name="Oval 38"/>
          <p:cNvSpPr/>
          <p:nvPr/>
        </p:nvSpPr>
        <p:spPr>
          <a:xfrm>
            <a:off x="1188720" y="3063240"/>
            <a:ext cx="457200" cy="457200"/>
          </a:xfrm>
          <a:prstGeom prst="ellipse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 descr="CalendarChe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" y="3108960"/>
            <a:ext cx="365760" cy="36576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828800" y="3063240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Optimize Operations for Weekday Demand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28800" y="3291840"/>
            <a:ext cx="56692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Align customer support and warehouse staffing with the Mon-Fri peak order volume (10 AM - 4 PM).</a:t>
            </a:r>
          </a:p>
        </p:txBody>
      </p:sp>
      <p:sp>
        <p:nvSpPr>
          <p:cNvPr id="43" name="Oval 42"/>
          <p:cNvSpPr/>
          <p:nvPr/>
        </p:nvSpPr>
        <p:spPr>
          <a:xfrm>
            <a:off x="1188720" y="3931920"/>
            <a:ext cx="457200" cy="457200"/>
          </a:xfrm>
          <a:prstGeom prst="ellipse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Picture 43" descr="St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" y="3977640"/>
            <a:ext cx="365760" cy="36576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28800" y="3931920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Focus on High-Performing Products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28800" y="4160520"/>
            <a:ext cx="56692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Increase inventory depth for 'Bed &amp; Bath' and 'Health &amp; Beauty' categories to prevent stockouts during peak seasons.</a:t>
            </a:r>
          </a:p>
        </p:txBody>
      </p:sp>
      <p:sp>
        <p:nvSpPr>
          <p:cNvPr id="47" name="Oval 46"/>
          <p:cNvSpPr/>
          <p:nvPr/>
        </p:nvSpPr>
        <p:spPr>
          <a:xfrm>
            <a:off x="1188720" y="4800600"/>
            <a:ext cx="457200" cy="457200"/>
          </a:xfrm>
          <a:prstGeom prst="ellipse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8" name="Picture 47" descr="Stopwatc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40" y="4846320"/>
            <a:ext cx="365760" cy="36576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28800" y="4800600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 Delivery Time to Boost Satisfaction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28800" y="5029200"/>
            <a:ext cx="56692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 a goal to keep delivery under 10 days; data shows this is the inflection point for 5-star reviews.</a:t>
            </a:r>
          </a:p>
        </p:txBody>
      </p:sp>
      <p:sp>
        <p:nvSpPr>
          <p:cNvPr id="51" name="Oval 50"/>
          <p:cNvSpPr/>
          <p:nvPr/>
        </p:nvSpPr>
        <p:spPr>
          <a:xfrm>
            <a:off x="1188720" y="5669280"/>
            <a:ext cx="457200" cy="457200"/>
          </a:xfrm>
          <a:prstGeom prst="ellipse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2" name="Picture 51" descr="ChartLin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440" y="5715000"/>
            <a:ext cx="365760" cy="36576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828800" y="5669280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Continuous Monitoring via Dashboards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28800" y="5897880"/>
            <a:ext cx="56692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Utilize the deployed Power BI reports for real-time tracking of KPIs and automated alerts for revenue dips.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03920" y="1645920"/>
            <a:ext cx="3200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9CA3A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Immediate Next Steps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203644" y="1645920"/>
            <a:ext cx="448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3B82F6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3B82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&gt;&gt;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229600" y="1985603"/>
            <a:ext cx="3474720" cy="4631942"/>
          </a:xfrm>
          <a:prstGeom prst="roundRect">
            <a:avLst>
              <a:gd name="adj" fmla="val 5000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339052" y="2001556"/>
            <a:ext cx="3291840" cy="45719"/>
          </a:xfrm>
          <a:custGeom>
            <a:avLst/>
            <a:gdLst>
              <a:gd name="connsiteX0" fmla="*/ 0 w 3291840"/>
              <a:gd name="connsiteY0" fmla="*/ 0 h 45719"/>
              <a:gd name="connsiteX1" fmla="*/ 3291840 w 3291840"/>
              <a:gd name="connsiteY1" fmla="*/ 0 h 45719"/>
              <a:gd name="connsiteX2" fmla="*/ 3291840 w 3291840"/>
              <a:gd name="connsiteY2" fmla="*/ 45719 h 45719"/>
              <a:gd name="connsiteX3" fmla="*/ 0 w 3291840"/>
              <a:gd name="connsiteY3" fmla="*/ 45719 h 45719"/>
              <a:gd name="connsiteX4" fmla="*/ 0 w 3291840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840" h="45719" fill="none" extrusionOk="0">
                <a:moveTo>
                  <a:pt x="0" y="0"/>
                </a:moveTo>
                <a:cubicBezTo>
                  <a:pt x="1418740" y="115851"/>
                  <a:pt x="2284556" y="-150444"/>
                  <a:pt x="3291840" y="0"/>
                </a:cubicBezTo>
                <a:cubicBezTo>
                  <a:pt x="3293688" y="5260"/>
                  <a:pt x="3295712" y="28381"/>
                  <a:pt x="3291840" y="45719"/>
                </a:cubicBezTo>
                <a:cubicBezTo>
                  <a:pt x="2355413" y="55871"/>
                  <a:pt x="354686" y="59011"/>
                  <a:pt x="0" y="45719"/>
                </a:cubicBezTo>
                <a:cubicBezTo>
                  <a:pt x="-3012" y="38995"/>
                  <a:pt x="3179" y="15972"/>
                  <a:pt x="0" y="0"/>
                </a:cubicBezTo>
                <a:close/>
              </a:path>
              <a:path w="3291840" h="45719" stroke="0" extrusionOk="0">
                <a:moveTo>
                  <a:pt x="0" y="0"/>
                </a:moveTo>
                <a:cubicBezTo>
                  <a:pt x="406594" y="90431"/>
                  <a:pt x="2846977" y="104194"/>
                  <a:pt x="3291840" y="0"/>
                </a:cubicBezTo>
                <a:cubicBezTo>
                  <a:pt x="3291629" y="7275"/>
                  <a:pt x="3288679" y="39512"/>
                  <a:pt x="3291840" y="45719"/>
                </a:cubicBezTo>
                <a:cubicBezTo>
                  <a:pt x="2074399" y="87786"/>
                  <a:pt x="1289750" y="62465"/>
                  <a:pt x="0" y="45719"/>
                </a:cubicBezTo>
                <a:cubicBezTo>
                  <a:pt x="-2265" y="37642"/>
                  <a:pt x="-3353" y="21256"/>
                  <a:pt x="0" y="0"/>
                </a:cubicBezTo>
                <a:close/>
              </a:path>
            </a:pathLst>
          </a:custGeom>
          <a:solidFill>
            <a:srgbClr val="3B82F6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02646822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686800" y="2834640"/>
            <a:ext cx="9144" cy="27432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549640" y="3017520"/>
            <a:ext cx="274320" cy="27432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549640" y="301752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FFFFF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961120" y="301752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Prioritize Logistics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961120" y="3246120"/>
            <a:ext cx="25603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Renegotiate SLAs with carriers for underperforming states.</a:t>
            </a:r>
          </a:p>
        </p:txBody>
      </p:sp>
      <p:sp>
        <p:nvSpPr>
          <p:cNvPr id="64" name="Oval 63"/>
          <p:cNvSpPr/>
          <p:nvPr/>
        </p:nvSpPr>
        <p:spPr>
          <a:xfrm>
            <a:off x="8549640" y="4023360"/>
            <a:ext cx="274320" cy="27432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549640" y="402336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FFFFF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961120" y="4023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Refine Inventory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961120" y="4251960"/>
            <a:ext cx="25603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Adjust stock placement based on regional demand maps.</a:t>
            </a:r>
          </a:p>
        </p:txBody>
      </p:sp>
      <p:sp>
        <p:nvSpPr>
          <p:cNvPr id="68" name="Oval 67"/>
          <p:cNvSpPr/>
          <p:nvPr/>
        </p:nvSpPr>
        <p:spPr>
          <a:xfrm>
            <a:off x="8549640" y="5029200"/>
            <a:ext cx="274320" cy="27432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549640" y="502920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FFFFF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961120" y="502920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Iterate KPIs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961120" y="5257800"/>
            <a:ext cx="256032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Quarterly review of dashboard metrics with stakeholders.</a:t>
            </a:r>
          </a:p>
        </p:txBody>
      </p:sp>
      <p:pic>
        <p:nvPicPr>
          <p:cNvPr id="72" name="Picture 71" descr="Rocke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9581" y="5474929"/>
            <a:ext cx="854964" cy="854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144000" y="-1828800"/>
            <a:ext cx="5486400" cy="5486400"/>
          </a:xfrm>
          <a:prstGeom prst="ellipse">
            <a:avLst/>
          </a:prstGeom>
          <a:solidFill>
            <a:srgbClr val="14B8A6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-1828800" y="4572000"/>
            <a:ext cx="5486400" cy="5486400"/>
          </a:xfrm>
          <a:prstGeom prst="ellipse">
            <a:avLst/>
          </a:prstGeom>
          <a:solidFill>
            <a:srgbClr val="3B82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417595" y="1113029"/>
            <a:ext cx="5486400" cy="4631942"/>
          </a:xfrm>
          <a:prstGeom prst="roundRect">
            <a:avLst>
              <a:gd name="adj" fmla="val 5000"/>
            </a:avLst>
          </a:prstGeom>
          <a:solidFill>
            <a:srgbClr val="0F172A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05270" y="2521435"/>
            <a:ext cx="53110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lang="en-IN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rte" panose="03060902040502070203" pitchFamily="66" charset="0"/>
              </a:rPr>
              <a:t>Thank You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lang="en-IN" sz="7200" b="1" dirty="0">
                <a:solidFill>
                  <a:srgbClr val="FFFFFF"/>
                </a:solidFill>
                <a:latin typeface="Forte" panose="03060902040502070203" pitchFamily="66" charset="0"/>
              </a:rPr>
              <a:t>😊</a:t>
            </a:r>
            <a:endParaRPr kumimoji="0" sz="7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orte" panose="03060902040502070203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A367D-CC1A-4314-88FF-152057B2217D}"/>
              </a:ext>
            </a:extLst>
          </p:cNvPr>
          <p:cNvSpPr txBox="1"/>
          <p:nvPr/>
        </p:nvSpPr>
        <p:spPr>
          <a:xfrm>
            <a:off x="9337964" y="5855807"/>
            <a:ext cx="283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Author: Mohammad Faiz</a:t>
            </a:r>
          </a:p>
        </p:txBody>
      </p:sp>
    </p:spTree>
    <p:extLst>
      <p:ext uri="{BB962C8B-B14F-4D97-AF65-F5344CB8AC3E}">
        <p14:creationId xmlns:p14="http://schemas.microsoft.com/office/powerpoint/2010/main" val="26536959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-1828800" y="-1828800"/>
            <a:ext cx="5486400" cy="5486400"/>
          </a:xfrm>
          <a:prstGeom prst="ellipse">
            <a:avLst/>
          </a:prstGeom>
          <a:solidFill>
            <a:srgbClr val="3B82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9144000" y="4572000"/>
            <a:ext cx="4572000" cy="4572000"/>
          </a:xfrm>
          <a:prstGeom prst="ellipse">
            <a:avLst/>
          </a:prstGeom>
          <a:solidFill>
            <a:srgbClr val="14B8A6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457200"/>
            <a:ext cx="457200" cy="4572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3040" y="36576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3B82F6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3B82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OVERVIEW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640080"/>
            <a:ext cx="4572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Introduction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4400" y="1645920"/>
            <a:ext cx="3474720" cy="146304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7280" y="1828800"/>
            <a:ext cx="18288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>
                <a:solidFill>
                  <a:srgbClr val="9CA3AF"/>
                </a:solidFill>
                <a:latin typeface="Arial"/>
              </a:defRPr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DOMAIN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7280" y="20574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3B82F6"/>
                </a:solidFill>
                <a:latin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3B82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E-Commerce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280" y="242316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9CA3AF"/>
                </a:solidFill>
                <a:latin typeface="Arial"/>
              </a:defRPr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Analyzing digital retail performance in the Brazilian market context.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14400" y="3291840"/>
            <a:ext cx="3474720" cy="146304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 descr="Datab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474720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7280" y="3474720"/>
            <a:ext cx="18288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>
                <a:solidFill>
                  <a:srgbClr val="9CA3AF"/>
                </a:solidFill>
                <a:latin typeface="Arial"/>
              </a:defRPr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280" y="370332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97316"/>
                </a:solidFill>
                <a:latin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F973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Brazilian OLIST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7280" y="406908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9CA3AF"/>
                </a:solidFill>
                <a:latin typeface="Arial"/>
              </a:defRPr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Comprehensive public dataset of orders placed at Olist Store.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14400" y="4937760"/>
            <a:ext cx="3474720" cy="146304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 descr="Calend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120640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7280" y="5120640"/>
            <a:ext cx="18288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>
                <a:solidFill>
                  <a:srgbClr val="9CA3AF"/>
                </a:solidFill>
                <a:latin typeface="Arial"/>
              </a:defRPr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ANALYSIS PERIOD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7280" y="534924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14B8A6"/>
                </a:solidFill>
                <a:latin typeface="Arial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14B8A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2016 – 2018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7280" y="571500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9CA3AF"/>
                </a:solidFill>
                <a:latin typeface="Arial"/>
              </a:defRPr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24-month historical trend analysis covering peak retail seasons.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54880" y="1645920"/>
            <a:ext cx="6858000" cy="47548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 descr="Targ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874520"/>
            <a:ext cx="365760" cy="3657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6400" y="1874520"/>
            <a:ext cx="3657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Focus Areas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29200" y="2286000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9CA3AF"/>
                </a:solidFill>
                <a:latin typeface="Arial"/>
              </a:defRPr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Strategic pillars guiding the data analysis process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029200" y="2743200"/>
            <a:ext cx="6309360" cy="822960"/>
          </a:xfrm>
          <a:prstGeom prst="roundRect">
            <a:avLst/>
          </a:prstGeom>
          <a:solidFill>
            <a:srgbClr val="1E293B">
              <a:alpha val="40000"/>
            </a:srgbClr>
          </a:solidFill>
          <a:ln w="635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12080" y="2880360"/>
            <a:ext cx="548640" cy="548640"/>
          </a:xfrm>
          <a:prstGeom prst="roundRect">
            <a:avLst/>
          </a:prstGeom>
          <a:solidFill>
            <a:srgbClr val="3B82F6">
              <a:alpha val="20000"/>
            </a:srgbClr>
          </a:solidFill>
          <a:ln>
            <a:solidFill>
              <a:srgbClr val="3B82F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6" descr="Chart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20" y="2971800"/>
            <a:ext cx="365760" cy="36576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943600" y="283464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>
                <a:solidFill>
                  <a:srgbClr val="3B82F6"/>
                </a:solidFill>
                <a:latin typeface="Arial"/>
              </a:defRPr>
            </a:pPr>
            <a:r>
              <a:rPr kumimoji="0" sz="1300" b="1" i="0" u="none" strike="noStrike" kern="1200" cap="none" spc="0" normalizeH="0" baseline="0" noProof="0">
                <a:ln>
                  <a:noFill/>
                </a:ln>
                <a:solidFill>
                  <a:srgbClr val="3B82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Sales Performance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3600" y="306324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Analyzing revenue trends, order volumes, and average order values (AOV) over time.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029200" y="3657600"/>
            <a:ext cx="6309360" cy="822960"/>
          </a:xfrm>
          <a:prstGeom prst="roundRect">
            <a:avLst/>
          </a:prstGeom>
          <a:solidFill>
            <a:srgbClr val="1E293B">
              <a:alpha val="40000"/>
            </a:srgbClr>
          </a:solidFill>
          <a:ln w="635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212080" y="3794760"/>
            <a:ext cx="548640" cy="548640"/>
          </a:xfrm>
          <a:prstGeom prst="roundRect">
            <a:avLst/>
          </a:prstGeom>
          <a:solidFill>
            <a:srgbClr val="14B8A6">
              <a:alpha val="20000"/>
            </a:srgbClr>
          </a:solidFill>
          <a:ln>
            <a:solidFill>
              <a:srgbClr val="14B8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Picture 31" descr="User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520" y="3886200"/>
            <a:ext cx="365760" cy="36576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943600" y="374904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>
                <a:solidFill>
                  <a:srgbClr val="14B8A6"/>
                </a:solidFill>
                <a:latin typeface="Arial"/>
              </a:defRPr>
            </a:pPr>
            <a:r>
              <a:rPr kumimoji="0" sz="1300" b="1" i="0" u="none" strike="noStrike" kern="1200" cap="none" spc="0" normalizeH="0" baseline="0" noProof="0">
                <a:ln>
                  <a:noFill/>
                </a:ln>
                <a:solidFill>
                  <a:srgbClr val="14B8A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Customer Behavior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3600" y="397764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Understanding geographic distribution and purchasing patterns of customers.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029200" y="4572000"/>
            <a:ext cx="6309360" cy="822960"/>
          </a:xfrm>
          <a:prstGeom prst="roundRect">
            <a:avLst/>
          </a:prstGeom>
          <a:solidFill>
            <a:srgbClr val="1E293B">
              <a:alpha val="40000"/>
            </a:srgbClr>
          </a:solidFill>
          <a:ln w="635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212080" y="4709160"/>
            <a:ext cx="548640" cy="548640"/>
          </a:xfrm>
          <a:prstGeom prst="roundRect">
            <a:avLst/>
          </a:prstGeom>
          <a:solidFill>
            <a:srgbClr val="A855F7">
              <a:alpha val="20000"/>
            </a:srgbClr>
          </a:solidFill>
          <a:ln>
            <a:solidFill>
              <a:srgbClr val="A855F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36" descr="Sto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520" y="4800600"/>
            <a:ext cx="365760" cy="36576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943600" y="466344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>
                <a:solidFill>
                  <a:srgbClr val="A855F7"/>
                </a:solidFill>
                <a:latin typeface="Arial"/>
              </a:defRPr>
            </a:pPr>
            <a:r>
              <a:rPr kumimoji="0" sz="1300" b="1" i="0" u="none" strike="noStrike" kern="1200" cap="none" spc="0" normalizeH="0" baseline="0" noProof="0">
                <a:ln>
                  <a:noFill/>
                </a:ln>
                <a:solidFill>
                  <a:srgbClr val="A855F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Sellers &amp; Payments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43600" y="489204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Evaluating seller reach across states and payment method preferences.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029200" y="5486400"/>
            <a:ext cx="6309360" cy="822960"/>
          </a:xfrm>
          <a:prstGeom prst="roundRect">
            <a:avLst/>
          </a:prstGeom>
          <a:solidFill>
            <a:srgbClr val="1E293B">
              <a:alpha val="40000"/>
            </a:srgbClr>
          </a:solidFill>
          <a:ln w="635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12080" y="5623560"/>
            <a:ext cx="548640" cy="548640"/>
          </a:xfrm>
          <a:prstGeom prst="roundRect">
            <a:avLst/>
          </a:prstGeom>
          <a:solidFill>
            <a:srgbClr val="F97316">
              <a:alpha val="20000"/>
            </a:srgbClr>
          </a:solidFill>
          <a:ln>
            <a:solidFill>
              <a:srgbClr val="F9731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2" name="Picture 41" descr="Truck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520" y="5715000"/>
            <a:ext cx="365760" cy="3657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43600" y="557784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1">
                <a:solidFill>
                  <a:srgbClr val="F97316"/>
                </a:solidFill>
                <a:latin typeface="Arial"/>
              </a:defRPr>
            </a:pPr>
            <a:r>
              <a:rPr kumimoji="0" sz="1300" b="1" i="0" u="none" strike="noStrike" kern="1200" cap="none" spc="0" normalizeH="0" baseline="0" noProof="0">
                <a:ln>
                  <a:noFill/>
                </a:ln>
                <a:solidFill>
                  <a:srgbClr val="F973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Delivery &amp; Satisfaction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43600" y="580644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Correlating delivery times with customer review scores and identifying logistics bottlenecks.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9144000" y="0"/>
            <a:ext cx="5486400" cy="5486400"/>
          </a:xfrm>
          <a:prstGeom prst="ellipse">
            <a:avLst/>
          </a:prstGeom>
          <a:solidFill>
            <a:srgbClr val="60A5FA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-914400" y="4572000"/>
            <a:ext cx="4572000" cy="4572000"/>
          </a:xfrm>
          <a:prstGeom prst="ellipse">
            <a:avLst/>
          </a:prstGeom>
          <a:solidFill>
            <a:srgbClr val="2DD4B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731520"/>
            <a:ext cx="457200" cy="45720"/>
          </a:xfrm>
          <a:prstGeom prst="rect">
            <a:avLst/>
          </a:prstGeom>
          <a:solidFill>
            <a:srgbClr val="2DD4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3040" y="64008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60A5FA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60A5F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STRATEGIC GOALS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914400"/>
            <a:ext cx="70713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Project Objectives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554480"/>
            <a:ext cx="7315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9CA3AF"/>
                </a:solidFill>
                <a:latin typeface="Arial"/>
              </a:defRPr>
            </a:pPr>
            <a:r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goals driving the analytical process and dashboard creation.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400" y="2286000"/>
            <a:ext cx="5029200" cy="128016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97280" y="2560320"/>
            <a:ext cx="640080" cy="640080"/>
          </a:xfrm>
          <a:prstGeom prst="roundRect">
            <a:avLst/>
          </a:prstGeom>
          <a:solidFill>
            <a:srgbClr val="0F172A"/>
          </a:solidFill>
          <a:ln w="635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 descr="Chart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7200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0240" y="2468880"/>
            <a:ext cx="3200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Sales &amp; Revenue Trends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2080" y="2468880"/>
            <a:ext cx="548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9CA3AF"/>
                </a:solidFill>
                <a:latin typeface="Arial Black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0240" y="2834640"/>
            <a:ext cx="384048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Analyze historical sales data to identify seasonal patterns, growth rates, and revenue drivers over the 2016-2018 period.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17920" y="2286000"/>
            <a:ext cx="5029200" cy="128016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400800" y="2560320"/>
            <a:ext cx="640080" cy="640080"/>
          </a:xfrm>
          <a:prstGeom prst="roundRect">
            <a:avLst/>
          </a:prstGeom>
          <a:solidFill>
            <a:srgbClr val="0F172A"/>
          </a:solidFill>
          <a:ln w="635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MapMar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0" y="2651760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23760" y="2468880"/>
            <a:ext cx="3200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Geographic Distribution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15600" y="2468880"/>
            <a:ext cx="548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9CA3AF"/>
                </a:solidFill>
                <a:latin typeface="Arial Black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23760" y="2834640"/>
            <a:ext cx="384048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Map customer and seller locations across Brazilian states to understand market penetration and logistics coverage.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14400" y="3697708"/>
            <a:ext cx="5029200" cy="1493518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97280" y="4132448"/>
            <a:ext cx="640080" cy="640080"/>
          </a:xfrm>
          <a:prstGeom prst="roundRect">
            <a:avLst/>
          </a:prstGeom>
          <a:solidFill>
            <a:srgbClr val="0F172A"/>
          </a:solidFill>
          <a:ln w="635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 descr="Wall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" y="4223888"/>
            <a:ext cx="4572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20240" y="4057050"/>
            <a:ext cx="3200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Payment Behavior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2080" y="4008924"/>
            <a:ext cx="548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9CA3AF"/>
                </a:solidFill>
                <a:latin typeface="Arial Black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04198" y="4358642"/>
            <a:ext cx="384048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Study payment method preferences (credit card, </a:t>
            </a:r>
            <a:r>
              <a:rPr kumimoji="0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boleto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voucher) and installment patterns to optimize checkout experiences.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217920" y="3697708"/>
            <a:ext cx="5029200" cy="1493518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416842" y="4132448"/>
            <a:ext cx="640080" cy="640080"/>
          </a:xfrm>
          <a:prstGeom prst="roundRect">
            <a:avLst/>
          </a:prstGeom>
          <a:solidFill>
            <a:srgbClr val="0F172A"/>
          </a:solidFill>
          <a:ln w="635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27" descr="Sta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282" y="4223888"/>
            <a:ext cx="457200" cy="457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223760" y="4057050"/>
            <a:ext cx="3200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Delivery &amp; Satisfaction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15600" y="4008924"/>
            <a:ext cx="548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9CA3AF"/>
                </a:solidFill>
                <a:latin typeface="Arial Black"/>
              </a:defRPr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23760" y="4326558"/>
            <a:ext cx="3840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Evaluate delivery performance metrics and correlate delivery times with customer satisfaction scores to identify friction points.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14400" y="5301917"/>
            <a:ext cx="10332720" cy="1335282"/>
          </a:xfrm>
          <a:prstGeom prst="roundRect">
            <a:avLst>
              <a:gd name="adj" fmla="val 5000"/>
            </a:avLst>
          </a:prstGeom>
          <a:solidFill>
            <a:srgbClr val="1E293B">
              <a:alpha val="7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97280" y="5734027"/>
            <a:ext cx="640080" cy="640080"/>
          </a:xfrm>
          <a:prstGeom prst="roundRect">
            <a:avLst/>
          </a:prstGeom>
          <a:solidFill>
            <a:srgbClr val="0F172A"/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Deskto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" y="5836918"/>
            <a:ext cx="457200" cy="457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20240" y="5471963"/>
            <a:ext cx="4572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Interactive BI Dashboards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515600" y="6126480"/>
            <a:ext cx="5486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9CA3AF"/>
                </a:solidFill>
                <a:latin typeface="Arial Black"/>
              </a:defRPr>
            </a:pPr>
            <a:r>
              <a:rPr kumimoji="0" sz="2000" b="1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05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04198" y="5706178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Construct dynamic, interactive dashboards in Power BI and Tableau to enable stakeholders to self-serve insights and monitor KPIs in real-time.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-1828800" y="5486400"/>
            <a:ext cx="5486400" cy="5486400"/>
          </a:xfrm>
          <a:prstGeom prst="ellipse">
            <a:avLst/>
          </a:prstGeom>
          <a:solidFill>
            <a:srgbClr val="3B82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058400" y="-1828800"/>
            <a:ext cx="4572000" cy="4572000"/>
          </a:xfrm>
          <a:prstGeom prst="ellipse">
            <a:avLst/>
          </a:prstGeom>
          <a:solidFill>
            <a:srgbClr val="2DD4B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3657600" y="1828800"/>
            <a:ext cx="5486400" cy="3657600"/>
          </a:xfrm>
          <a:prstGeom prst="ellipse">
            <a:avLst/>
          </a:prstGeom>
          <a:solidFill>
            <a:srgbClr val="3B82F6">
              <a:alpha val="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54880" y="457200"/>
            <a:ext cx="2560320" cy="36576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4880" y="50292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3B82F6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3B82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TECHNICAL STACK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0" y="914400"/>
            <a:ext cx="7360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Tools &amp; Technologies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1554480"/>
            <a:ext cx="6702552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9CA3AF"/>
                </a:solidFill>
                <a:latin typeface="Arial"/>
              </a:defRPr>
            </a:pPr>
            <a:r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integrated technology stack used for data extraction, processing, analysis, and visualization.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05840" y="2377440"/>
            <a:ext cx="320040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148840" y="2560320"/>
            <a:ext cx="914400" cy="914400"/>
          </a:xfrm>
          <a:prstGeom prst="ellipse">
            <a:avLst/>
          </a:prstGeom>
          <a:solidFill>
            <a:srgbClr val="3B82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MySQL_Workben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280" y="2651760"/>
            <a:ext cx="731520" cy="731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5840" y="338328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MySQL Workbench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8720" y="3657600"/>
            <a:ext cx="283464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Core database management for data storage, cleaning, and complex KPI calculations using SQL queries.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572000" y="2377440"/>
            <a:ext cx="320040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000" y="2560320"/>
            <a:ext cx="914400" cy="914400"/>
          </a:xfrm>
          <a:prstGeom prst="ellipse">
            <a:avLst/>
          </a:prstGeom>
          <a:solidFill>
            <a:srgbClr val="10B98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Microsoft_Exc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40" y="2651760"/>
            <a:ext cx="731520" cy="7315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2000" y="338328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54880" y="3657600"/>
            <a:ext cx="283464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 data validation, pivot table analysis, and quick verification of results before BI integration.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38160" y="2377440"/>
            <a:ext cx="320040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281160" y="2560320"/>
            <a:ext cx="914400" cy="914400"/>
          </a:xfrm>
          <a:prstGeom prst="ellipse">
            <a:avLst/>
          </a:prstGeom>
          <a:solidFill>
            <a:srgbClr val="6366F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Tablea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651760"/>
            <a:ext cx="731520" cy="7315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138160" y="338328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Tableau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21040" y="3657600"/>
            <a:ext cx="283464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Advanced exploratory data analysis and creation of compelling visual stories with interactive filters.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743200" y="4663440"/>
            <a:ext cx="320040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886200" y="4846320"/>
            <a:ext cx="914400" cy="914400"/>
          </a:xfrm>
          <a:prstGeom prst="ellipse">
            <a:avLst/>
          </a:prstGeom>
          <a:solidFill>
            <a:srgbClr val="F59E0B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Power_B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640" y="4937760"/>
            <a:ext cx="731520" cy="7315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43200" y="566928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BI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26080" y="5943600"/>
            <a:ext cx="283464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Development of multi-page interactive dashboards for deep-dive analysis of sales, customers, and delivery.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309360" y="4663440"/>
            <a:ext cx="320040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452360" y="4846320"/>
            <a:ext cx="914400" cy="914400"/>
          </a:xfrm>
          <a:prstGeom prst="ellipse">
            <a:avLst/>
          </a:prstGeom>
          <a:solidFill>
            <a:srgbClr val="EF4444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Picture 30" descr="PowerPoin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4937760"/>
            <a:ext cx="731520" cy="73152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309360" y="566928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PowerPoint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92240" y="5943600"/>
            <a:ext cx="283464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Synthesis of findings into a professional presentation deck for stakeholder communication.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-1828800" y="-1828800"/>
            <a:ext cx="5486400" cy="5486400"/>
          </a:xfrm>
          <a:prstGeom prst="ellipse">
            <a:avLst/>
          </a:prstGeom>
          <a:solidFill>
            <a:srgbClr val="3B82F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058400" y="4572000"/>
            <a:ext cx="4572000" cy="4572000"/>
          </a:xfrm>
          <a:prstGeom prst="ellipse">
            <a:avLst/>
          </a:prstGeom>
          <a:solidFill>
            <a:srgbClr val="14B8A6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9144000" y="-914400"/>
            <a:ext cx="3657600" cy="3657600"/>
          </a:xfrm>
          <a:prstGeom prst="ellipse">
            <a:avLst/>
          </a:prstGeom>
          <a:solidFill>
            <a:srgbClr val="8B5CF6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14400" y="457200"/>
            <a:ext cx="2011680" cy="27432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475488"/>
            <a:ext cx="20116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3B82F6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3B82F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PERFORMANCE 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822960"/>
            <a:ext cx="4572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Major KPIs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1463040"/>
            <a:ext cx="7315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rgbClr val="9CA3AF"/>
                </a:solidFill>
                <a:latin typeface="Arial"/>
              </a:defRPr>
            </a:pPr>
            <a:r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indicators tracking sales, operations, and customer satisfaction across the platform.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85800" y="210312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68680" y="228600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Total_Or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31720"/>
            <a:ext cx="365760" cy="365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8680" y="283464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Total Orders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8680" y="320040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Aggregate count of all purchase orders processed.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926080" y="210312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108960" y="228600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Total_Reven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80" y="2331720"/>
            <a:ext cx="365760" cy="3657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08960" y="283464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Total Revenue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08960" y="320040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Gross Sales Volume (GMV) across all categories.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166360" y="210312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349240" y="228600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Avg_Order_Valu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0" y="2331720"/>
            <a:ext cx="365760" cy="3657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49240" y="283464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 Order Value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49240" y="320040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Mean revenue generated per unique order.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406640" y="210312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589520" y="228600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Success_Ra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240" y="2331720"/>
            <a:ext cx="365760" cy="3657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89520" y="283464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 Rate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89520" y="320040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Percentage of orders successfully delivered.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646920" y="210312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829800" y="228600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Picture 30" descr="Avg_Delivery_Day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520" y="2331720"/>
            <a:ext cx="365760" cy="36576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829800" y="283464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 Delivery Days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29800" y="320040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Average time from approval to customer delivery.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85800" y="434340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68680" y="452628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6" name="Picture 35" descr="Avg_Review_Scor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572000"/>
            <a:ext cx="365760" cy="3657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68680" y="507492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Avg Review Score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8680" y="544068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Customer satisfaction rating on 1-5 scale.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926080" y="434340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108960" y="452628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1" name="Picture 40" descr="Payment_Type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680" y="4572000"/>
            <a:ext cx="365760" cy="36576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108960" y="507492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Payment Types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08960" y="544068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Distribution of credit card, boleto, vouchers.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166360" y="434340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349240" y="452628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6" name="Picture 45" descr="Top_Cust_State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4960" y="4572000"/>
            <a:ext cx="365760" cy="36576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349240" y="507492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Cust. States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49240" y="544068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Leading states by order volume (e.g., SP, RJ).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06640" y="434340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589520" y="452628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" name="Picture 50" descr="Top_Seller_State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5240" y="4572000"/>
            <a:ext cx="365760" cy="36576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589520" y="507492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Seller States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89520" y="544068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Geographic concentration of seller base.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646920" y="4343400"/>
            <a:ext cx="2011680" cy="20116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829800" y="4526280"/>
            <a:ext cx="457200" cy="457200"/>
          </a:xfrm>
          <a:prstGeom prst="roundRect">
            <a:avLst/>
          </a:prstGeom>
          <a:solidFill>
            <a:srgbClr val="0F172A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6" name="Picture 55" descr="Product_Ranking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5520" y="4572000"/>
            <a:ext cx="365760" cy="36576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829800" y="507492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solidFill>
                  <a:srgbClr val="FFFFFF"/>
                </a:solidFill>
                <a:latin typeface="Arial"/>
              </a:defRPr>
            </a:pPr>
            <a:r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 Ranking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829800" y="5440680"/>
            <a:ext cx="164592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Best and worst performing categories by revenue.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144000" y="-1828800"/>
            <a:ext cx="5486400" cy="5486400"/>
          </a:xfrm>
          <a:prstGeom prst="ellipse">
            <a:avLst/>
          </a:prstGeom>
          <a:solidFill>
            <a:srgbClr val="22C55E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-1828800" y="4572000"/>
            <a:ext cx="5486400" cy="5486400"/>
          </a:xfrm>
          <a:prstGeom prst="ellipse">
            <a:avLst/>
          </a:prstGeom>
          <a:solidFill>
            <a:srgbClr val="1E3A8A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4400" y="457200"/>
            <a:ext cx="457200" cy="45720"/>
          </a:xfrm>
          <a:prstGeom prst="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3040" y="36576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22C55E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22C55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PROCESSING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640080"/>
            <a:ext cx="5861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Excel Dashboard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601200" y="640080"/>
            <a:ext cx="2011680" cy="36576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 descr="Exc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731520"/>
            <a:ext cx="182880" cy="1828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966960" y="685800"/>
            <a:ext cx="15544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Preliminary Analysis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72657" y="1645920"/>
            <a:ext cx="3840480" cy="47548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1723" y="18288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Workflow Role</a:t>
            </a:r>
          </a:p>
        </p:txBody>
      </p:sp>
      <p:sp>
        <p:nvSpPr>
          <p:cNvPr id="34" name="Oval 33"/>
          <p:cNvSpPr/>
          <p:nvPr/>
        </p:nvSpPr>
        <p:spPr>
          <a:xfrm>
            <a:off x="829430" y="2377440"/>
            <a:ext cx="73152" cy="73152"/>
          </a:xfrm>
          <a:prstGeom prst="ellipse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5373" y="2276764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Cleaning &amp; Validation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6130" y="2486892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Removing duplicates, handling null values, and standardizing formats.</a:t>
            </a:r>
          </a:p>
        </p:txBody>
      </p:sp>
      <p:sp>
        <p:nvSpPr>
          <p:cNvPr id="37" name="Oval 36"/>
          <p:cNvSpPr/>
          <p:nvPr/>
        </p:nvSpPr>
        <p:spPr>
          <a:xfrm>
            <a:off x="829431" y="3154680"/>
            <a:ext cx="73152" cy="73152"/>
          </a:xfrm>
          <a:prstGeom prst="ellipse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6121" y="306324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Pivot Table Analysis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6130" y="3282604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Quick calculation of core KPIs like Revenue and Order Counts.</a:t>
            </a:r>
          </a:p>
        </p:txBody>
      </p:sp>
      <p:sp>
        <p:nvSpPr>
          <p:cNvPr id="40" name="Oval 39"/>
          <p:cNvSpPr/>
          <p:nvPr/>
        </p:nvSpPr>
        <p:spPr>
          <a:xfrm>
            <a:off x="847903" y="3931920"/>
            <a:ext cx="73152" cy="73152"/>
          </a:xfrm>
          <a:prstGeom prst="ellipse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3073" y="384048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Preliminary Insights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03073" y="406908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 assessment of sales trends and delivery timelines.</a:t>
            </a:r>
          </a:p>
        </p:txBody>
      </p:sp>
      <p:sp>
        <p:nvSpPr>
          <p:cNvPr id="43" name="Oval 42"/>
          <p:cNvSpPr/>
          <p:nvPr/>
        </p:nvSpPr>
        <p:spPr>
          <a:xfrm>
            <a:off x="857140" y="4709159"/>
            <a:ext cx="73152" cy="73152"/>
          </a:xfrm>
          <a:prstGeom prst="ellipse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1544" y="461772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Cross-Verification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9254" y="484632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Validating numbers before importing into Tableau &amp; Power BI.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55540" y="5486400"/>
            <a:ext cx="3474720" cy="731520"/>
          </a:xfrm>
          <a:prstGeom prst="roundRect">
            <a:avLst/>
          </a:prstGeom>
          <a:solidFill>
            <a:srgbClr val="14532D">
              <a:alpha val="20000"/>
            </a:srgbClr>
          </a:solidFill>
          <a:ln w="6350">
            <a:solidFill>
              <a:srgbClr val="22C5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Picture 46" descr="Che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6" y="5623560"/>
            <a:ext cx="457200" cy="4572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76225" y="5577840"/>
            <a:ext cx="22860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rgbClr val="22C55E"/>
                </a:solidFill>
                <a:latin typeface="Arial"/>
              </a:defRPr>
            </a:pPr>
            <a:r>
              <a:rPr kumimoji="0" sz="800" b="1" i="0" u="none" strike="noStrike" kern="1200" cap="none" spc="0" normalizeH="0" baseline="0" noProof="0" dirty="0">
                <a:ln>
                  <a:noFill/>
                </a:ln>
                <a:solidFill>
                  <a:srgbClr val="22C55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VALIDATION STATUS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85457" y="576072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Arial"/>
              </a:defRPr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100% Data Integrity Confirmed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029200" y="1645920"/>
            <a:ext cx="6858000" cy="4754880"/>
          </a:xfrm>
          <a:prstGeom prst="roundRect">
            <a:avLst/>
          </a:prstGeom>
          <a:solidFill>
            <a:srgbClr val="1E293B">
              <a:alpha val="40000"/>
            </a:srgbClr>
          </a:solidFill>
          <a:ln w="19050">
            <a:solidFill>
              <a:srgbClr val="22C55E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909560" y="2926080"/>
            <a:ext cx="1097280" cy="1097280"/>
          </a:xfrm>
          <a:prstGeom prst="ellipse">
            <a:avLst/>
          </a:prstGeom>
          <a:solidFill>
            <a:srgbClr val="1E293B"/>
          </a:solidFill>
          <a:ln>
            <a:solidFill>
              <a:srgbClr val="22C55E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2" name="Picture 51" descr="Exc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880" y="3200400"/>
            <a:ext cx="548640" cy="5486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029200" y="4206240"/>
            <a:ext cx="6858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Excel Dashboard Visualization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45720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Insert the screenshot of the Excel dashboard here showing pivot tables and initial charts.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543800" y="5120640"/>
            <a:ext cx="1828800" cy="365760"/>
          </a:xfrm>
          <a:prstGeom prst="roundRect">
            <a:avLst/>
          </a:prstGeom>
          <a:solidFill>
            <a:srgbClr val="22C5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1"/>
            </a:pPr>
            <a:r>
              <a:rPr kumimoji="0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Insert Image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6771165-ABEC-45EA-9660-38CB5D94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48" b="1101"/>
          <a:stretch/>
        </p:blipFill>
        <p:spPr>
          <a:xfrm>
            <a:off x="4972807" y="1097280"/>
            <a:ext cx="6943948" cy="283781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EF9B0F6-3357-42D6-B80B-2D16764CA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" t="474" r="395" b="1484"/>
          <a:stretch/>
        </p:blipFill>
        <p:spPr>
          <a:xfrm>
            <a:off x="4969260" y="3931920"/>
            <a:ext cx="6947494" cy="2783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144000" y="-1828800"/>
            <a:ext cx="5486400" cy="5486400"/>
          </a:xfrm>
          <a:prstGeom prst="ellipse">
            <a:avLst/>
          </a:prstGeom>
          <a:solidFill>
            <a:srgbClr val="F97316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-1828800" y="4572000"/>
            <a:ext cx="5486400" cy="5486400"/>
          </a:xfrm>
          <a:prstGeom prst="ellipse">
            <a:avLst/>
          </a:prstGeom>
          <a:solidFill>
            <a:srgbClr val="A855F7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4400" y="457200"/>
            <a:ext cx="457200" cy="45720"/>
          </a:xfrm>
          <a:prstGeom prst="rect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3040" y="36576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97316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973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EXPLORATORY ANALYSIS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640080"/>
            <a:ext cx="6245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Tableau Dashboard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601200" y="298340"/>
            <a:ext cx="2011680" cy="36576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 descr="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528" y="399016"/>
            <a:ext cx="182880" cy="1828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966960" y="390239"/>
            <a:ext cx="15544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 Storytelling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14400" y="1645920"/>
            <a:ext cx="3840480" cy="47548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97280" y="182880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Analysis &amp; Modeling</a:t>
            </a:r>
          </a:p>
        </p:txBody>
      </p:sp>
      <p:sp>
        <p:nvSpPr>
          <p:cNvPr id="34" name="Oval 33"/>
          <p:cNvSpPr/>
          <p:nvPr/>
        </p:nvSpPr>
        <p:spPr>
          <a:xfrm>
            <a:off x="1097280" y="2377440"/>
            <a:ext cx="73152" cy="73152"/>
          </a:xfrm>
          <a:prstGeom prst="ellipse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0160" y="228600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Relationship Data Modeling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80160" y="251460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Connecting Orders, Customers, and Products for holistic views.</a:t>
            </a:r>
          </a:p>
        </p:txBody>
      </p:sp>
      <p:sp>
        <p:nvSpPr>
          <p:cNvPr id="37" name="Oval 36"/>
          <p:cNvSpPr/>
          <p:nvPr/>
        </p:nvSpPr>
        <p:spPr>
          <a:xfrm>
            <a:off x="1097280" y="3108960"/>
            <a:ext cx="73152" cy="73152"/>
          </a:xfrm>
          <a:prstGeom prst="ellipse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80160" y="301752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Revenue Trend Analysis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80160" y="324612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Time-series visualization of sales performance (2016-2018).</a:t>
            </a:r>
          </a:p>
        </p:txBody>
      </p:sp>
      <p:sp>
        <p:nvSpPr>
          <p:cNvPr id="40" name="Oval 39"/>
          <p:cNvSpPr/>
          <p:nvPr/>
        </p:nvSpPr>
        <p:spPr>
          <a:xfrm>
            <a:off x="1097280" y="3840479"/>
            <a:ext cx="73152" cy="73152"/>
          </a:xfrm>
          <a:prstGeom prst="ellipse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80160" y="3749039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Geographic Distribution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80160" y="3977639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Mapping customer and seller density across Brazilian states.</a:t>
            </a:r>
          </a:p>
        </p:txBody>
      </p:sp>
      <p:sp>
        <p:nvSpPr>
          <p:cNvPr id="43" name="Oval 42"/>
          <p:cNvSpPr/>
          <p:nvPr/>
        </p:nvSpPr>
        <p:spPr>
          <a:xfrm>
            <a:off x="1097280" y="4571999"/>
            <a:ext cx="73152" cy="73152"/>
          </a:xfrm>
          <a:prstGeom prst="ellipse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0160" y="4480559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Payment Behavior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0160" y="4709159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Analyzing preference for Credit Cards vs. Boleto methods.</a:t>
            </a:r>
          </a:p>
        </p:txBody>
      </p:sp>
      <p:sp>
        <p:nvSpPr>
          <p:cNvPr id="46" name="Oval 45"/>
          <p:cNvSpPr/>
          <p:nvPr/>
        </p:nvSpPr>
        <p:spPr>
          <a:xfrm>
            <a:off x="1097280" y="5303519"/>
            <a:ext cx="73152" cy="73152"/>
          </a:xfrm>
          <a:prstGeom prst="ellipse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80160" y="5212079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Interactive Filtering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80160" y="5440679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Drill-down capabilities by state, product category, and time.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097280" y="5760720"/>
            <a:ext cx="3474720" cy="731520"/>
          </a:xfrm>
          <a:prstGeom prst="roundRect">
            <a:avLst/>
          </a:prstGeom>
          <a:solidFill>
            <a:srgbClr val="581C87">
              <a:alpha val="20000"/>
            </a:srgbClr>
          </a:solidFill>
          <a:ln w="6350">
            <a:solidFill>
              <a:srgbClr val="A855F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0" name="Picture 49" descr="Fil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5897880"/>
            <a:ext cx="457200" cy="4572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28800" y="5852160"/>
            <a:ext cx="22860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rgbClr val="A855F7"/>
                </a:solidFill>
                <a:latin typeface="Arial"/>
              </a:defRPr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A855F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INTERACTIVITY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28800" y="603504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>
                <a:solidFill>
                  <a:srgbClr val="FFFFFF"/>
                </a:solidFill>
                <a:latin typeface="Arial"/>
              </a:defRPr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Full Drill-Down Enabled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677872" y="801260"/>
            <a:ext cx="5486400" cy="6056740"/>
          </a:xfrm>
          <a:prstGeom prst="roundRect">
            <a:avLst/>
          </a:prstGeom>
          <a:solidFill>
            <a:srgbClr val="1E293B">
              <a:alpha val="40000"/>
            </a:srgbClr>
          </a:solidFill>
          <a:ln w="19050">
            <a:solidFill>
              <a:srgbClr val="F9731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909560" y="2926080"/>
            <a:ext cx="1097280" cy="1097280"/>
          </a:xfrm>
          <a:prstGeom prst="ellipse">
            <a:avLst/>
          </a:prstGeom>
          <a:solidFill>
            <a:srgbClr val="1E293B"/>
          </a:solidFill>
          <a:ln>
            <a:solidFill>
              <a:srgbClr val="F9731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5" name="Picture 54" descr="Tableau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80" y="3200400"/>
            <a:ext cx="548640" cy="5486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029200" y="4206240"/>
            <a:ext cx="6858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Tableau Visualization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943600" y="45720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Insert the screenshot of the Tableau dashboard here showing maps and trend charts.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7543800" y="5120640"/>
            <a:ext cx="1828800" cy="365760"/>
          </a:xfrm>
          <a:prstGeom prst="roundRect">
            <a:avLst/>
          </a:prstGeom>
          <a:solidFill>
            <a:srgbClr val="F973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1"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Insert Image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86BB07D-98A5-4A13-A3FC-3CF4C2B47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997" y="1010031"/>
            <a:ext cx="4670366" cy="5620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144000" y="-1828800"/>
            <a:ext cx="5486400" cy="5486400"/>
          </a:xfrm>
          <a:prstGeom prst="ellipse">
            <a:avLst/>
          </a:prstGeom>
          <a:solidFill>
            <a:srgbClr val="F59E0B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-1828800" y="4572000"/>
            <a:ext cx="5486400" cy="5486400"/>
          </a:xfrm>
          <a:prstGeom prst="ellipse">
            <a:avLst/>
          </a:prstGeom>
          <a:solidFill>
            <a:srgbClr val="F59E0B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4400" y="457200"/>
            <a:ext cx="457200" cy="4572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3040" y="36576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59E0B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INTERACTIVE DASHBOARD • PAGE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640080"/>
            <a:ext cx="82204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Power BI: Sales Overview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601200" y="640080"/>
            <a:ext cx="2103120" cy="36576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 descr="Busi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731520"/>
            <a:ext cx="182880" cy="1828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966960" y="685800"/>
            <a:ext cx="16459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Performance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14400" y="1645920"/>
            <a:ext cx="3840480" cy="47548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97280" y="182880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Visuals &amp; Metrics</a:t>
            </a:r>
          </a:p>
        </p:txBody>
      </p:sp>
      <p:sp>
        <p:nvSpPr>
          <p:cNvPr id="34" name="Oval 33"/>
          <p:cNvSpPr/>
          <p:nvPr/>
        </p:nvSpPr>
        <p:spPr>
          <a:xfrm>
            <a:off x="1097280" y="2377440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0160" y="228600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Core KPIs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80160" y="251460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Total Orders, Total Revenue, and Average Order Value (AOV) scorecards.</a:t>
            </a:r>
          </a:p>
        </p:txBody>
      </p:sp>
      <p:sp>
        <p:nvSpPr>
          <p:cNvPr id="37" name="Oval 36"/>
          <p:cNvSpPr/>
          <p:nvPr/>
        </p:nvSpPr>
        <p:spPr>
          <a:xfrm>
            <a:off x="1097280" y="3154680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80160" y="306324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Revenue Trends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80160" y="329184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Time-series analysis showing Year/Month-wise revenue growth.</a:t>
            </a:r>
          </a:p>
        </p:txBody>
      </p:sp>
      <p:sp>
        <p:nvSpPr>
          <p:cNvPr id="40" name="Oval 39"/>
          <p:cNvSpPr/>
          <p:nvPr/>
        </p:nvSpPr>
        <p:spPr>
          <a:xfrm>
            <a:off x="1097280" y="3931920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80160" y="384048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Sales Patterns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80160" y="406908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Comparative analysis of Weekday vs. Weekend purchasing activity.</a:t>
            </a:r>
          </a:p>
        </p:txBody>
      </p:sp>
      <p:sp>
        <p:nvSpPr>
          <p:cNvPr id="43" name="Oval 42"/>
          <p:cNvSpPr/>
          <p:nvPr/>
        </p:nvSpPr>
        <p:spPr>
          <a:xfrm>
            <a:off x="1097280" y="4709159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0160" y="461772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Delivery Success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0160" y="484632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Overall delivery success rate monitoring logistics efficiency.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097280" y="5486400"/>
            <a:ext cx="3474720" cy="731520"/>
          </a:xfrm>
          <a:prstGeom prst="roundRect">
            <a:avLst/>
          </a:prstGeom>
          <a:solidFill>
            <a:srgbClr val="78350F">
              <a:alpha val="20000"/>
            </a:srgbClr>
          </a:solidFill>
          <a:ln w="63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Picture 46" descr="Chart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5623560"/>
            <a:ext cx="457200" cy="4572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828800" y="5577840"/>
            <a:ext cx="22860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rgbClr val="F59E0B"/>
                </a:solidFill>
                <a:latin typeface="Arial"/>
              </a:defRPr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DASHBOARD INSIGHT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8800" y="576072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Focus on Revenue Growth &amp; Seasonality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029200" y="1645920"/>
            <a:ext cx="6858000" cy="4653465"/>
          </a:xfrm>
          <a:prstGeom prst="roundRect">
            <a:avLst/>
          </a:prstGeom>
          <a:solidFill>
            <a:srgbClr val="1E293B">
              <a:alpha val="40000"/>
            </a:srgbClr>
          </a:solidFill>
          <a:ln w="19050">
            <a:solidFill>
              <a:srgbClr val="F59E0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909560" y="2926080"/>
            <a:ext cx="1097280" cy="1097280"/>
          </a:xfrm>
          <a:prstGeom prst="ellipse">
            <a:avLst/>
          </a:prstGeom>
          <a:solidFill>
            <a:srgbClr val="1E293B"/>
          </a:solidFill>
          <a:ln>
            <a:solidFill>
              <a:srgbClr val="F59E0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2" name="Picture 51" descr="PowerBI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80" y="3200400"/>
            <a:ext cx="548640" cy="5486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029200" y="4206240"/>
            <a:ext cx="6858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BI Dashboard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45720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Insert screenshot of the "Sales Overview" page here.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086600" y="5120640"/>
            <a:ext cx="2743200" cy="365760"/>
          </a:xfrm>
          <a:prstGeom prst="round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1"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Insert Sales Dashboard Image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CB56CFC-D267-4692-8592-1064F1253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792" y="2139219"/>
            <a:ext cx="6538858" cy="3730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" cy="68580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9144000" y="-1828800"/>
            <a:ext cx="5486400" cy="5486400"/>
          </a:xfrm>
          <a:prstGeom prst="ellipse">
            <a:avLst/>
          </a:prstGeom>
          <a:solidFill>
            <a:srgbClr val="F59E0B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-1828800" y="4572000"/>
            <a:ext cx="5486400" cy="5486400"/>
          </a:xfrm>
          <a:prstGeom prst="ellipse">
            <a:avLst/>
          </a:prstGeom>
          <a:solidFill>
            <a:srgbClr val="1E3A8A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4400" y="457200"/>
            <a:ext cx="457200" cy="4572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3040" y="365760"/>
            <a:ext cx="3657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>
                <a:solidFill>
                  <a:srgbClr val="F59E0B"/>
                </a:solidFill>
                <a:latin typeface="Arial"/>
              </a:defRPr>
            </a:pPr>
            <a:r>
              <a:rPr kumimoji="0" sz="1000" b="1" i="0" u="none" strike="noStrike" kern="1200" cap="none" spc="0" normalizeH="0" baseline="0" noProof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GEOGRAPHIC ANALYSIS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640080"/>
            <a:ext cx="84216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rgbClr val="FFFFFF"/>
                </a:solidFill>
                <a:latin typeface="Arial Black"/>
              </a:defRPr>
            </a:pPr>
            <a:r>
              <a:rPr kumimoji="0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Customer &amp; Seller Insights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601200" y="640080"/>
            <a:ext cx="2011680" cy="365760"/>
          </a:xfrm>
          <a:prstGeom prst="roundRect">
            <a:avLst/>
          </a:prstGeom>
          <a:solidFill>
            <a:srgbClr val="1E293B">
              <a:alpha val="80000"/>
            </a:srgbClr>
          </a:solidFill>
          <a:ln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 descr="PowerB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0" y="731520"/>
            <a:ext cx="182880" cy="1828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966960" y="685800"/>
            <a:ext cx="15544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BI Page 2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14400" y="1645920"/>
            <a:ext cx="3840480" cy="4754880"/>
          </a:xfrm>
          <a:prstGeom prst="roundRect">
            <a:avLst>
              <a:gd name="adj" fmla="val 5000"/>
            </a:avLst>
          </a:prstGeom>
          <a:solidFill>
            <a:srgbClr val="1E293B">
              <a:alpha val="60000"/>
            </a:srgbClr>
          </a:solidFill>
          <a:ln w="12700">
            <a:solidFill>
              <a:srgbClr val="3341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97280" y="1828800"/>
            <a:ext cx="32004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FFFF"/>
                </a:solidFill>
                <a:latin typeface="Arial"/>
              </a:defRPr>
            </a:pPr>
            <a:r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Focus Areas</a:t>
            </a:r>
          </a:p>
        </p:txBody>
      </p:sp>
      <p:sp>
        <p:nvSpPr>
          <p:cNvPr id="34" name="Oval 33"/>
          <p:cNvSpPr/>
          <p:nvPr/>
        </p:nvSpPr>
        <p:spPr>
          <a:xfrm>
            <a:off x="1097280" y="2377440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0160" y="228600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 Customer States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80160" y="251460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Analyzing concentration of buyers in SP, RJ, and MG regions.</a:t>
            </a:r>
          </a:p>
        </p:txBody>
      </p:sp>
      <p:sp>
        <p:nvSpPr>
          <p:cNvPr id="37" name="Oval 36"/>
          <p:cNvSpPr/>
          <p:nvPr/>
        </p:nvSpPr>
        <p:spPr>
          <a:xfrm>
            <a:off x="1097280" y="3154680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80160" y="306324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Seller Geography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80160" y="329184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Mapping seller distribution to identify logistics gaps.</a:t>
            </a:r>
          </a:p>
        </p:txBody>
      </p:sp>
      <p:sp>
        <p:nvSpPr>
          <p:cNvPr id="40" name="Oval 39"/>
          <p:cNvSpPr/>
          <p:nvPr/>
        </p:nvSpPr>
        <p:spPr>
          <a:xfrm>
            <a:off x="1097280" y="3931920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80160" y="384048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Geographic Distribution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80160" y="406908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Heatmaps showing order density across Brazilian states.</a:t>
            </a:r>
          </a:p>
        </p:txBody>
      </p:sp>
      <p:sp>
        <p:nvSpPr>
          <p:cNvPr id="43" name="Oval 42"/>
          <p:cNvSpPr/>
          <p:nvPr/>
        </p:nvSpPr>
        <p:spPr>
          <a:xfrm>
            <a:off x="1097280" y="4709159"/>
            <a:ext cx="73152" cy="73152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0160" y="4617720"/>
            <a:ext cx="329184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rgbClr val="FFFFFF"/>
                </a:solidFill>
                <a:latin typeface="Arial"/>
              </a:defRPr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Payment Preferences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0160" y="4846320"/>
            <a:ext cx="32918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9CA3AF"/>
                </a:solidFill>
                <a:latin typeface="Arial"/>
              </a:defRPr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Breakdown of Credit Card vs Boleto vs Voucher usage.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1097280" y="5486400"/>
            <a:ext cx="3474720" cy="731520"/>
          </a:xfrm>
          <a:prstGeom prst="roundRect">
            <a:avLst/>
          </a:prstGeom>
          <a:solidFill>
            <a:srgbClr val="78350F">
              <a:alpha val="20000"/>
            </a:srgbClr>
          </a:solidFill>
          <a:ln w="635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Picture 46" descr="MapMar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5623560"/>
            <a:ext cx="457200" cy="4572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828800" y="5577840"/>
            <a:ext cx="22860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rgbClr val="F59E0B"/>
                </a:solidFill>
                <a:latin typeface="Arial"/>
              </a:defRPr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F59E0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SPATIAL INSIGHT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8800" y="576072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FFFFF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Regional Demand vs Supply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029200" y="1645920"/>
            <a:ext cx="6858000" cy="4754880"/>
          </a:xfrm>
          <a:prstGeom prst="roundRect">
            <a:avLst/>
          </a:prstGeom>
          <a:solidFill>
            <a:srgbClr val="1E293B">
              <a:alpha val="40000"/>
            </a:srgbClr>
          </a:solidFill>
          <a:ln w="19050">
            <a:solidFill>
              <a:srgbClr val="F59E0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909560" y="2926080"/>
            <a:ext cx="1097280" cy="1097280"/>
          </a:xfrm>
          <a:prstGeom prst="ellipse">
            <a:avLst/>
          </a:prstGeom>
          <a:solidFill>
            <a:srgbClr val="1E293B"/>
          </a:solidFill>
          <a:ln>
            <a:solidFill>
              <a:srgbClr val="F59E0B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2" name="Picture 51" descr="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80" y="3200400"/>
            <a:ext cx="548640" cy="5486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029200" y="4206240"/>
            <a:ext cx="6858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solidFill>
                  <a:srgbClr val="FFFFFF"/>
                </a:solidFill>
                <a:latin typeface="Arial"/>
              </a:defRPr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Customer &amp; Seller Map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45720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>
                <a:solidFill>
                  <a:srgbClr val="9CA3AF"/>
                </a:solidFill>
                <a:latin typeface="Arial"/>
              </a:defRPr>
            </a:pPr>
            <a:r>
              <a:rPr kumimoji="0" sz="1000" b="0" i="0" u="none" strike="noStrike" kern="1200" cap="none" spc="0" normalizeH="0" baseline="0" noProof="0">
                <a:ln>
                  <a:noFill/>
                </a:ln>
                <a:solidFill>
                  <a:srgbClr val="9CA3A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Insert Power BI screenshot showing geographic maps and payment charts.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086600" y="5120640"/>
            <a:ext cx="2743200" cy="365760"/>
          </a:xfrm>
          <a:prstGeom prst="roundRect">
            <a:avLst/>
          </a:prstGeom>
          <a:solidFill>
            <a:srgbClr val="F59E0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1"/>
            </a:pPr>
            <a:r>
              <a:rPr kumimoji="0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Insert Image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23129D1-8367-431C-9CEF-E43FC2D79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320" y="2124134"/>
            <a:ext cx="6583817" cy="3756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1389</Words>
  <Application>Microsoft Office PowerPoint</Application>
  <PresentationFormat>Widescreen</PresentationFormat>
  <Paragraphs>258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Malgun Gothic</vt:lpstr>
      <vt:lpstr>Arial</vt:lpstr>
      <vt:lpstr>Arial Black</vt:lpstr>
      <vt:lpstr>Calibri</vt:lpstr>
      <vt:lpstr>Courier New</vt:lpstr>
      <vt:lpstr>Forte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Faiz Syed</cp:lastModifiedBy>
  <cp:revision>12</cp:revision>
  <dcterms:created xsi:type="dcterms:W3CDTF">2013-01-27T09:14:16Z</dcterms:created>
  <dcterms:modified xsi:type="dcterms:W3CDTF">2026-02-13T13:07:15Z</dcterms:modified>
  <cp:category/>
</cp:coreProperties>
</file>